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3"/>
  </p:notesMasterIdLst>
  <p:sldIdLst>
    <p:sldId id="256" r:id="rId2"/>
    <p:sldId id="268" r:id="rId3"/>
    <p:sldId id="258" r:id="rId4"/>
    <p:sldId id="265" r:id="rId5"/>
    <p:sldId id="266" r:id="rId6"/>
    <p:sldId id="267" r:id="rId7"/>
    <p:sldId id="260" r:id="rId8"/>
    <p:sldId id="269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703" autoAdjust="0"/>
  </p:normalViewPr>
  <p:slideViewPr>
    <p:cSldViewPr snapToGrid="0">
      <p:cViewPr varScale="1">
        <p:scale>
          <a:sx n="81" d="100"/>
          <a:sy n="81" d="100"/>
        </p:scale>
        <p:origin x="7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B2393-38E2-4723-89F8-3AACA700CB9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4CA3CD-89EC-4310-9EDC-8076EB3DB3AE}">
      <dgm:prSet custT="1"/>
      <dgm:spPr/>
      <dgm:t>
        <a:bodyPr/>
        <a:lstStyle/>
        <a:p>
          <a:r>
            <a:rPr lang="it-IT" sz="1400" dirty="0"/>
            <a:t>700 images:</a:t>
          </a:r>
          <a:endParaRPr lang="en-US" sz="1400" dirty="0"/>
        </a:p>
      </dgm:t>
    </dgm:pt>
    <dgm:pt modelId="{98C030BF-5971-4384-8BBE-CC4F873BB05E}" type="parTrans" cxnId="{902FA226-4922-435D-BDB3-F67F775C751A}">
      <dgm:prSet/>
      <dgm:spPr/>
      <dgm:t>
        <a:bodyPr/>
        <a:lstStyle/>
        <a:p>
          <a:endParaRPr lang="en-US"/>
        </a:p>
      </dgm:t>
    </dgm:pt>
    <dgm:pt modelId="{99113A4C-3A56-404A-8134-9E912741B55E}" type="sibTrans" cxnId="{902FA226-4922-435D-BDB3-F67F775C751A}">
      <dgm:prSet/>
      <dgm:spPr/>
      <dgm:t>
        <a:bodyPr/>
        <a:lstStyle/>
        <a:p>
          <a:endParaRPr lang="en-US"/>
        </a:p>
      </dgm:t>
    </dgm:pt>
    <dgm:pt modelId="{A2028E4C-113C-4A7B-A58D-1DDFC3AE11D3}">
      <dgm:prSet custT="1"/>
      <dgm:spPr/>
      <dgm:t>
        <a:bodyPr/>
        <a:lstStyle/>
        <a:p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500 </a:t>
          </a:r>
          <a:r>
            <a:rPr lang="it-IT" sz="15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train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</dgm:t>
    </dgm:pt>
    <dgm:pt modelId="{19A70128-9370-495C-9015-02DBDF7916EB}" type="parTrans" cxnId="{F114A85C-5A10-4CDD-AE93-6C0B4E32DD0F}">
      <dgm:prSet/>
      <dgm:spPr/>
      <dgm:t>
        <a:bodyPr/>
        <a:lstStyle/>
        <a:p>
          <a:endParaRPr lang="en-US"/>
        </a:p>
      </dgm:t>
    </dgm:pt>
    <dgm:pt modelId="{7498F1E9-8273-4485-9444-5136E12F7271}" type="sibTrans" cxnId="{F114A85C-5A10-4CDD-AE93-6C0B4E32DD0F}">
      <dgm:prSet/>
      <dgm:spPr/>
      <dgm:t>
        <a:bodyPr/>
        <a:lstStyle/>
        <a:p>
          <a:endParaRPr lang="en-US"/>
        </a:p>
      </dgm:t>
    </dgm:pt>
    <dgm:pt modelId="{58552A54-97CF-4760-B829-93BC8C5F5408}">
      <dgm:prSet custT="1"/>
      <dgm:spPr/>
      <dgm:t>
        <a:bodyPr/>
        <a:lstStyle/>
        <a:p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100 </a:t>
          </a:r>
          <a:r>
            <a:rPr lang="it-IT" sz="15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validation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</dgm:t>
    </dgm:pt>
    <dgm:pt modelId="{35E3D86C-C907-4755-A040-71F637FC4670}" type="parTrans" cxnId="{FEB3E81F-E4A2-4E07-8D60-13BC0F50B9E8}">
      <dgm:prSet/>
      <dgm:spPr/>
      <dgm:t>
        <a:bodyPr/>
        <a:lstStyle/>
        <a:p>
          <a:endParaRPr lang="en-US"/>
        </a:p>
      </dgm:t>
    </dgm:pt>
    <dgm:pt modelId="{58CC9570-12C7-4AB9-AA05-7BA2DFF47F0C}" type="sibTrans" cxnId="{FEB3E81F-E4A2-4E07-8D60-13BC0F50B9E8}">
      <dgm:prSet/>
      <dgm:spPr/>
      <dgm:t>
        <a:bodyPr/>
        <a:lstStyle/>
        <a:p>
          <a:endParaRPr lang="en-US"/>
        </a:p>
      </dgm:t>
    </dgm:pt>
    <dgm:pt modelId="{D6160AAD-BEB1-4A2F-91A1-9EB640CAC567}">
      <dgm:prSet custT="1"/>
      <dgm:spPr/>
      <dgm:t>
        <a:bodyPr/>
        <a:lstStyle/>
        <a:p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100 test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</dgm:t>
    </dgm:pt>
    <dgm:pt modelId="{358726B0-ADAD-487B-BFA0-FFE8B2F0E307}" type="parTrans" cxnId="{0E37A519-88DD-4B2E-99C4-34C7F5F9CECD}">
      <dgm:prSet/>
      <dgm:spPr/>
      <dgm:t>
        <a:bodyPr/>
        <a:lstStyle/>
        <a:p>
          <a:endParaRPr lang="en-US"/>
        </a:p>
      </dgm:t>
    </dgm:pt>
    <dgm:pt modelId="{7C987181-1D16-4C4A-A48C-3BCD36050AF2}" type="sibTrans" cxnId="{0E37A519-88DD-4B2E-99C4-34C7F5F9CECD}">
      <dgm:prSet/>
      <dgm:spPr/>
      <dgm:t>
        <a:bodyPr/>
        <a:lstStyle/>
        <a:p>
          <a:endParaRPr lang="en-US"/>
        </a:p>
      </dgm:t>
    </dgm:pt>
    <dgm:pt modelId="{18A135DE-89FB-4449-AA65-95C329ACA583}">
      <dgm:prSet custT="1"/>
      <dgm:spPr/>
      <dgm:t>
        <a:bodyPr/>
        <a:lstStyle/>
        <a:p>
          <a:r>
            <a:rPr lang="it-IT" sz="1400" dirty="0"/>
            <a:t>11 </a:t>
          </a:r>
          <a:r>
            <a:rPr lang="it-IT" sz="1400" dirty="0" err="1"/>
            <a:t>imbalanced</a:t>
          </a:r>
          <a:r>
            <a:rPr lang="it-IT" sz="1400" dirty="0"/>
            <a:t> semantic classes</a:t>
          </a:r>
          <a:endParaRPr lang="en-US" sz="1400" dirty="0"/>
        </a:p>
      </dgm:t>
    </dgm:pt>
    <dgm:pt modelId="{5CBCCEE8-A5A1-49F9-B339-97ABA3C589CC}" type="parTrans" cxnId="{4567B27E-5F19-4C7D-96C1-8364E6BF8079}">
      <dgm:prSet/>
      <dgm:spPr/>
      <dgm:t>
        <a:bodyPr/>
        <a:lstStyle/>
        <a:p>
          <a:endParaRPr lang="en-US"/>
        </a:p>
      </dgm:t>
    </dgm:pt>
    <dgm:pt modelId="{F59C42C6-65A3-48A2-BB58-90F1C4914EB3}" type="sibTrans" cxnId="{4567B27E-5F19-4C7D-96C1-8364E6BF8079}">
      <dgm:prSet/>
      <dgm:spPr/>
      <dgm:t>
        <a:bodyPr/>
        <a:lstStyle/>
        <a:p>
          <a:endParaRPr lang="en-US"/>
        </a:p>
      </dgm:t>
    </dgm:pt>
    <dgm:pt modelId="{06D6AE93-E6A3-4807-94B5-7CF97C20D093}">
      <dgm:prSet custT="1"/>
      <dgm:spPr/>
      <dgm:t>
        <a:bodyPr/>
        <a:lstStyle/>
        <a:p>
          <a:r>
            <a:rPr lang="it-IT" sz="1400" dirty="0"/>
            <a:t>Applied </a:t>
          </a:r>
          <a:r>
            <a:rPr lang="it-IT" sz="1400" dirty="0" err="1"/>
            <a:t>transformations</a:t>
          </a:r>
          <a:r>
            <a:rPr lang="it-IT" sz="1400" dirty="0"/>
            <a:t>:</a:t>
          </a:r>
          <a:endParaRPr lang="en-US" sz="1400" dirty="0"/>
        </a:p>
      </dgm:t>
    </dgm:pt>
    <dgm:pt modelId="{1102864E-C44F-4310-B4AE-44E5478B2513}" type="parTrans" cxnId="{910A0556-5054-4A08-BC9A-D05B7D81549E}">
      <dgm:prSet/>
      <dgm:spPr/>
      <dgm:t>
        <a:bodyPr/>
        <a:lstStyle/>
        <a:p>
          <a:endParaRPr lang="en-US"/>
        </a:p>
      </dgm:t>
    </dgm:pt>
    <dgm:pt modelId="{A06B923A-A229-4CE6-B71A-6701B13FF24A}" type="sibTrans" cxnId="{910A0556-5054-4A08-BC9A-D05B7D81549E}">
      <dgm:prSet/>
      <dgm:spPr/>
      <dgm:t>
        <a:bodyPr/>
        <a:lstStyle/>
        <a:p>
          <a:endParaRPr lang="en-US"/>
        </a:p>
      </dgm:t>
    </dgm:pt>
    <dgm:pt modelId="{F6C9F6C7-681B-446D-B490-E37016B25977}">
      <dgm:prSet custT="1"/>
      <dgm:spPr/>
      <dgm:t>
        <a:bodyPr/>
        <a:lstStyle/>
        <a:p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Resizing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E225A012-15BC-460A-81F9-A12899B16413}" type="parTrans" cxnId="{498B6DCD-3FEF-4464-98A8-93C15648406D}">
      <dgm:prSet/>
      <dgm:spPr/>
      <dgm:t>
        <a:bodyPr/>
        <a:lstStyle/>
        <a:p>
          <a:endParaRPr lang="en-US"/>
        </a:p>
      </dgm:t>
    </dgm:pt>
    <dgm:pt modelId="{3C4F910C-DF7A-462A-A028-E63D6ECA5750}" type="sibTrans" cxnId="{498B6DCD-3FEF-4464-98A8-93C15648406D}">
      <dgm:prSet/>
      <dgm:spPr/>
      <dgm:t>
        <a:bodyPr/>
        <a:lstStyle/>
        <a:p>
          <a:endParaRPr lang="en-US"/>
        </a:p>
      </dgm:t>
    </dgm:pt>
    <dgm:pt modelId="{013BA9E4-2B95-4749-9A90-AE0B4FCC2061}">
      <dgm:prSet custT="1"/>
      <dgm:spPr/>
      <dgm:t>
        <a:bodyPr/>
        <a:lstStyle/>
        <a:p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Random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rotation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DB83EE7E-0AF4-4D62-B6B1-790F09D174DA}" type="parTrans" cxnId="{2AB6EE8F-7937-4F4C-92F4-770D4F229E12}">
      <dgm:prSet/>
      <dgm:spPr/>
      <dgm:t>
        <a:bodyPr/>
        <a:lstStyle/>
        <a:p>
          <a:endParaRPr lang="en-US"/>
        </a:p>
      </dgm:t>
    </dgm:pt>
    <dgm:pt modelId="{ADC6D215-1F80-43DD-B1A3-EB7ABCAA4DEB}" type="sibTrans" cxnId="{2AB6EE8F-7937-4F4C-92F4-770D4F229E12}">
      <dgm:prSet/>
      <dgm:spPr/>
      <dgm:t>
        <a:bodyPr/>
        <a:lstStyle/>
        <a:p>
          <a:endParaRPr lang="en-US"/>
        </a:p>
      </dgm:t>
    </dgm:pt>
    <dgm:pt modelId="{07CCF61B-78CD-45F2-85E7-6B3736E910AE}">
      <dgm:prSet custT="1"/>
      <dgm:spPr/>
      <dgm:t>
        <a:bodyPr/>
        <a:lstStyle/>
        <a:p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Perspective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distortion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C1BBA7CF-87F9-4B76-B643-0304660ABBB0}" type="parTrans" cxnId="{48E20E0E-8E7F-4BAF-9BB9-AE46F2F07613}">
      <dgm:prSet/>
      <dgm:spPr/>
      <dgm:t>
        <a:bodyPr/>
        <a:lstStyle/>
        <a:p>
          <a:endParaRPr lang="en-US"/>
        </a:p>
      </dgm:t>
    </dgm:pt>
    <dgm:pt modelId="{C5C6EB05-9823-4F01-ABA7-C54FAC7C2913}" type="sibTrans" cxnId="{48E20E0E-8E7F-4BAF-9BB9-AE46F2F07613}">
      <dgm:prSet/>
      <dgm:spPr/>
      <dgm:t>
        <a:bodyPr/>
        <a:lstStyle/>
        <a:p>
          <a:endParaRPr lang="en-US"/>
        </a:p>
      </dgm:t>
    </dgm:pt>
    <dgm:pt modelId="{2B2D01EF-B948-4592-AD28-751846B76376}">
      <dgm:prSet custT="1"/>
      <dgm:spPr/>
      <dgm:t>
        <a:bodyPr/>
        <a:lstStyle/>
        <a:p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Normalization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(mean and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std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from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ImageNet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0ADD42F8-8645-437A-A9B9-AB0CCA9DC12F}" type="parTrans" cxnId="{3A6DD6B7-B786-4F1F-ABAE-7B317990B830}">
      <dgm:prSet/>
      <dgm:spPr/>
      <dgm:t>
        <a:bodyPr/>
        <a:lstStyle/>
        <a:p>
          <a:endParaRPr lang="en-US"/>
        </a:p>
      </dgm:t>
    </dgm:pt>
    <dgm:pt modelId="{25A20524-2262-48B2-90D1-D1AD95923AE4}" type="sibTrans" cxnId="{3A6DD6B7-B786-4F1F-ABAE-7B317990B830}">
      <dgm:prSet/>
      <dgm:spPr/>
      <dgm:t>
        <a:bodyPr/>
        <a:lstStyle/>
        <a:p>
          <a:endParaRPr lang="en-US"/>
        </a:p>
      </dgm:t>
    </dgm:pt>
    <dgm:pt modelId="{001B5C7B-E6A2-4F44-9B2A-77D777EEA0DD}">
      <dgm:prSet custT="1"/>
      <dgm:spPr/>
      <dgm:t>
        <a:bodyPr/>
        <a:lstStyle/>
        <a:p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Horizontal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flip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gm:t>
    </dgm:pt>
    <dgm:pt modelId="{7F16C372-94D2-4E99-806F-1E5FDAC3E8B8}" type="parTrans" cxnId="{7DC4CC24-7FF4-42A0-BC7A-C447F21F80BB}">
      <dgm:prSet/>
      <dgm:spPr/>
      <dgm:t>
        <a:bodyPr/>
        <a:lstStyle/>
        <a:p>
          <a:endParaRPr lang="it-IT"/>
        </a:p>
      </dgm:t>
    </dgm:pt>
    <dgm:pt modelId="{26BAEDDB-C257-4ECB-AF38-04547316DF70}" type="sibTrans" cxnId="{7DC4CC24-7FF4-42A0-BC7A-C447F21F80BB}">
      <dgm:prSet/>
      <dgm:spPr/>
      <dgm:t>
        <a:bodyPr/>
        <a:lstStyle/>
        <a:p>
          <a:endParaRPr lang="it-IT"/>
        </a:p>
      </dgm:t>
    </dgm:pt>
    <dgm:pt modelId="{AA005C13-1C6E-4337-8FCA-D18A903C36D3}" type="pres">
      <dgm:prSet presAssocID="{002B2393-38E2-4723-89F8-3AACA700CB9A}" presName="linear" presStyleCnt="0">
        <dgm:presLayoutVars>
          <dgm:dir/>
          <dgm:animLvl val="lvl"/>
          <dgm:resizeHandles val="exact"/>
        </dgm:presLayoutVars>
      </dgm:prSet>
      <dgm:spPr/>
    </dgm:pt>
    <dgm:pt modelId="{B43D3C0D-275F-4F45-845A-4604EA468DFB}" type="pres">
      <dgm:prSet presAssocID="{594CA3CD-89EC-4310-9EDC-8076EB3DB3AE}" presName="parentLin" presStyleCnt="0"/>
      <dgm:spPr/>
    </dgm:pt>
    <dgm:pt modelId="{23982B6C-A3DB-4EC6-9DEC-19D741928039}" type="pres">
      <dgm:prSet presAssocID="{594CA3CD-89EC-4310-9EDC-8076EB3DB3AE}" presName="parentLeftMargin" presStyleLbl="node1" presStyleIdx="0" presStyleCnt="3"/>
      <dgm:spPr/>
    </dgm:pt>
    <dgm:pt modelId="{6DE43A75-DB06-46A5-8018-6D9D35B1989C}" type="pres">
      <dgm:prSet presAssocID="{594CA3CD-89EC-4310-9EDC-8076EB3DB3AE}" presName="parentText" presStyleLbl="node1" presStyleIdx="0" presStyleCnt="3" custLinFactNeighborX="3807" custLinFactNeighborY="-1388">
        <dgm:presLayoutVars>
          <dgm:chMax val="0"/>
          <dgm:bulletEnabled val="1"/>
        </dgm:presLayoutVars>
      </dgm:prSet>
      <dgm:spPr/>
    </dgm:pt>
    <dgm:pt modelId="{6DF46C22-679A-4C9D-B587-9759FD10A4CE}" type="pres">
      <dgm:prSet presAssocID="{594CA3CD-89EC-4310-9EDC-8076EB3DB3AE}" presName="negativeSpace" presStyleCnt="0"/>
      <dgm:spPr/>
    </dgm:pt>
    <dgm:pt modelId="{A823C313-521C-4006-AFA6-7B0D00EEDCB5}" type="pres">
      <dgm:prSet presAssocID="{594CA3CD-89EC-4310-9EDC-8076EB3DB3AE}" presName="childText" presStyleLbl="conFgAcc1" presStyleIdx="0" presStyleCnt="3" custScaleX="75727">
        <dgm:presLayoutVars>
          <dgm:bulletEnabled val="1"/>
        </dgm:presLayoutVars>
      </dgm:prSet>
      <dgm:spPr/>
    </dgm:pt>
    <dgm:pt modelId="{77722E2A-C339-49F3-8406-F808A9E3AAC8}" type="pres">
      <dgm:prSet presAssocID="{99113A4C-3A56-404A-8134-9E912741B55E}" presName="spaceBetweenRectangles" presStyleCnt="0"/>
      <dgm:spPr/>
    </dgm:pt>
    <dgm:pt modelId="{EB55D8CE-245A-4362-9B03-F64EFD1811A2}" type="pres">
      <dgm:prSet presAssocID="{18A135DE-89FB-4449-AA65-95C329ACA583}" presName="parentLin" presStyleCnt="0"/>
      <dgm:spPr/>
    </dgm:pt>
    <dgm:pt modelId="{EDD9223A-4BCE-4DAA-B87A-A39734F4AAA9}" type="pres">
      <dgm:prSet presAssocID="{18A135DE-89FB-4449-AA65-95C329ACA583}" presName="parentLeftMargin" presStyleLbl="node1" presStyleIdx="0" presStyleCnt="3"/>
      <dgm:spPr/>
    </dgm:pt>
    <dgm:pt modelId="{466D82ED-A3A4-480F-ADDB-F38171C455DA}" type="pres">
      <dgm:prSet presAssocID="{18A135DE-89FB-4449-AA65-95C329ACA5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76ABAF-7EC5-43B6-B9EA-AF6D9E8AFC3D}" type="pres">
      <dgm:prSet presAssocID="{18A135DE-89FB-4449-AA65-95C329ACA583}" presName="negativeSpace" presStyleCnt="0"/>
      <dgm:spPr/>
    </dgm:pt>
    <dgm:pt modelId="{DAFB4DF8-2A6D-473F-BCA6-563A4E205AFE}" type="pres">
      <dgm:prSet presAssocID="{18A135DE-89FB-4449-AA65-95C329ACA583}" presName="childText" presStyleLbl="conFgAcc1" presStyleIdx="1" presStyleCnt="3" custScaleX="76812" custScaleY="89797">
        <dgm:presLayoutVars>
          <dgm:bulletEnabled val="1"/>
        </dgm:presLayoutVars>
      </dgm:prSet>
      <dgm:spPr/>
    </dgm:pt>
    <dgm:pt modelId="{2360964C-F167-4BB6-A36F-FE4E6AB913DB}" type="pres">
      <dgm:prSet presAssocID="{F59C42C6-65A3-48A2-BB58-90F1C4914EB3}" presName="spaceBetweenRectangles" presStyleCnt="0"/>
      <dgm:spPr/>
    </dgm:pt>
    <dgm:pt modelId="{EDFA5334-FD3E-42A6-ADA5-2EFDA2C9CD01}" type="pres">
      <dgm:prSet presAssocID="{06D6AE93-E6A3-4807-94B5-7CF97C20D093}" presName="parentLin" presStyleCnt="0"/>
      <dgm:spPr/>
    </dgm:pt>
    <dgm:pt modelId="{4B15694E-36DE-4E38-A3D2-7576FFE9DCB9}" type="pres">
      <dgm:prSet presAssocID="{06D6AE93-E6A3-4807-94B5-7CF97C20D093}" presName="parentLeftMargin" presStyleLbl="node1" presStyleIdx="1" presStyleCnt="3"/>
      <dgm:spPr/>
    </dgm:pt>
    <dgm:pt modelId="{D69DC74E-2BBB-400D-A84A-B9FFAB38DDEC}" type="pres">
      <dgm:prSet presAssocID="{06D6AE93-E6A3-4807-94B5-7CF97C20D09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BF59A9-0699-4020-84DB-8DAC00E02C27}" type="pres">
      <dgm:prSet presAssocID="{06D6AE93-E6A3-4807-94B5-7CF97C20D093}" presName="negativeSpace" presStyleCnt="0"/>
      <dgm:spPr/>
    </dgm:pt>
    <dgm:pt modelId="{3820FDB5-1EF6-4B58-9D73-3681D51C60B4}" type="pres">
      <dgm:prSet presAssocID="{06D6AE93-E6A3-4807-94B5-7CF97C20D093}" presName="childText" presStyleLbl="conFgAcc1" presStyleIdx="2" presStyleCnt="3" custScaleX="75865" custScaleY="112149" custLinFactNeighborX="202">
        <dgm:presLayoutVars>
          <dgm:bulletEnabled val="1"/>
        </dgm:presLayoutVars>
      </dgm:prSet>
      <dgm:spPr/>
    </dgm:pt>
  </dgm:ptLst>
  <dgm:cxnLst>
    <dgm:cxn modelId="{88C84E0C-D7BE-4CDD-B05D-97BACF6CE234}" type="presOf" srcId="{013BA9E4-2B95-4749-9A90-AE0B4FCC2061}" destId="{3820FDB5-1EF6-4B58-9D73-3681D51C60B4}" srcOrd="0" destOrd="2" presId="urn:microsoft.com/office/officeart/2005/8/layout/list1"/>
    <dgm:cxn modelId="{48E20E0E-8E7F-4BAF-9BB9-AE46F2F07613}" srcId="{06D6AE93-E6A3-4807-94B5-7CF97C20D093}" destId="{07CCF61B-78CD-45F2-85E7-6B3736E910AE}" srcOrd="3" destOrd="0" parTransId="{C1BBA7CF-87F9-4B76-B643-0304660ABBB0}" sibTransId="{C5C6EB05-9823-4F01-ABA7-C54FAC7C2913}"/>
    <dgm:cxn modelId="{0E37A519-88DD-4B2E-99C4-34C7F5F9CECD}" srcId="{594CA3CD-89EC-4310-9EDC-8076EB3DB3AE}" destId="{D6160AAD-BEB1-4A2F-91A1-9EB640CAC567}" srcOrd="2" destOrd="0" parTransId="{358726B0-ADAD-487B-BFA0-FFE8B2F0E307}" sibTransId="{7C987181-1D16-4C4A-A48C-3BCD36050AF2}"/>
    <dgm:cxn modelId="{FEB3E81F-E4A2-4E07-8D60-13BC0F50B9E8}" srcId="{594CA3CD-89EC-4310-9EDC-8076EB3DB3AE}" destId="{58552A54-97CF-4760-B829-93BC8C5F5408}" srcOrd="1" destOrd="0" parTransId="{35E3D86C-C907-4755-A040-71F637FC4670}" sibTransId="{58CC9570-12C7-4AB9-AA05-7BA2DFF47F0C}"/>
    <dgm:cxn modelId="{9963E723-EB65-4617-AFA3-64CFDEC1A2D5}" type="presOf" srcId="{594CA3CD-89EC-4310-9EDC-8076EB3DB3AE}" destId="{23982B6C-A3DB-4EC6-9DEC-19D741928039}" srcOrd="0" destOrd="0" presId="urn:microsoft.com/office/officeart/2005/8/layout/list1"/>
    <dgm:cxn modelId="{7DC4CC24-7FF4-42A0-BC7A-C447F21F80BB}" srcId="{06D6AE93-E6A3-4807-94B5-7CF97C20D093}" destId="{001B5C7B-E6A2-4F44-9B2A-77D777EEA0DD}" srcOrd="1" destOrd="0" parTransId="{7F16C372-94D2-4E99-806F-1E5FDAC3E8B8}" sibTransId="{26BAEDDB-C257-4ECB-AF38-04547316DF70}"/>
    <dgm:cxn modelId="{902FA226-4922-435D-BDB3-F67F775C751A}" srcId="{002B2393-38E2-4723-89F8-3AACA700CB9A}" destId="{594CA3CD-89EC-4310-9EDC-8076EB3DB3AE}" srcOrd="0" destOrd="0" parTransId="{98C030BF-5971-4384-8BBE-CC4F873BB05E}" sibTransId="{99113A4C-3A56-404A-8134-9E912741B55E}"/>
    <dgm:cxn modelId="{4F0E0033-6793-46A8-A689-5C4AC4C4CB98}" type="presOf" srcId="{001B5C7B-E6A2-4F44-9B2A-77D777EEA0DD}" destId="{3820FDB5-1EF6-4B58-9D73-3681D51C60B4}" srcOrd="0" destOrd="1" presId="urn:microsoft.com/office/officeart/2005/8/layout/list1"/>
    <dgm:cxn modelId="{A1DB9134-0532-4860-AF68-CCA1F22D878A}" type="presOf" srcId="{A2028E4C-113C-4A7B-A58D-1DDFC3AE11D3}" destId="{A823C313-521C-4006-AFA6-7B0D00EEDCB5}" srcOrd="0" destOrd="0" presId="urn:microsoft.com/office/officeart/2005/8/layout/list1"/>
    <dgm:cxn modelId="{F114A85C-5A10-4CDD-AE93-6C0B4E32DD0F}" srcId="{594CA3CD-89EC-4310-9EDC-8076EB3DB3AE}" destId="{A2028E4C-113C-4A7B-A58D-1DDFC3AE11D3}" srcOrd="0" destOrd="0" parTransId="{19A70128-9370-495C-9015-02DBDF7916EB}" sibTransId="{7498F1E9-8273-4485-9444-5136E12F7271}"/>
    <dgm:cxn modelId="{ACA33761-E68C-4524-9E25-E9C40270E3FC}" type="presOf" srcId="{06D6AE93-E6A3-4807-94B5-7CF97C20D093}" destId="{4B15694E-36DE-4E38-A3D2-7576FFE9DCB9}" srcOrd="0" destOrd="0" presId="urn:microsoft.com/office/officeart/2005/8/layout/list1"/>
    <dgm:cxn modelId="{0898D446-1683-4908-AC91-0200C114ED27}" type="presOf" srcId="{18A135DE-89FB-4449-AA65-95C329ACA583}" destId="{466D82ED-A3A4-480F-ADDB-F38171C455DA}" srcOrd="1" destOrd="0" presId="urn:microsoft.com/office/officeart/2005/8/layout/list1"/>
    <dgm:cxn modelId="{910A0556-5054-4A08-BC9A-D05B7D81549E}" srcId="{002B2393-38E2-4723-89F8-3AACA700CB9A}" destId="{06D6AE93-E6A3-4807-94B5-7CF97C20D093}" srcOrd="2" destOrd="0" parTransId="{1102864E-C44F-4310-B4AE-44E5478B2513}" sibTransId="{A06B923A-A229-4CE6-B71A-6701B13FF24A}"/>
    <dgm:cxn modelId="{7B6EB456-C0B2-4A75-8A8A-C4431CB87C5D}" type="presOf" srcId="{594CA3CD-89EC-4310-9EDC-8076EB3DB3AE}" destId="{6DE43A75-DB06-46A5-8018-6D9D35B1989C}" srcOrd="1" destOrd="0" presId="urn:microsoft.com/office/officeart/2005/8/layout/list1"/>
    <dgm:cxn modelId="{6087B257-9F50-446F-A2D1-394A86F0BD67}" type="presOf" srcId="{18A135DE-89FB-4449-AA65-95C329ACA583}" destId="{EDD9223A-4BCE-4DAA-B87A-A39734F4AAA9}" srcOrd="0" destOrd="0" presId="urn:microsoft.com/office/officeart/2005/8/layout/list1"/>
    <dgm:cxn modelId="{69071378-88DD-4A21-AA96-5FD0844CDF66}" type="presOf" srcId="{07CCF61B-78CD-45F2-85E7-6B3736E910AE}" destId="{3820FDB5-1EF6-4B58-9D73-3681D51C60B4}" srcOrd="0" destOrd="3" presId="urn:microsoft.com/office/officeart/2005/8/layout/list1"/>
    <dgm:cxn modelId="{EF507878-E68C-41D0-9B70-E4FCA8CC6EBE}" type="presOf" srcId="{58552A54-97CF-4760-B829-93BC8C5F5408}" destId="{A823C313-521C-4006-AFA6-7B0D00EEDCB5}" srcOrd="0" destOrd="1" presId="urn:microsoft.com/office/officeart/2005/8/layout/list1"/>
    <dgm:cxn modelId="{4567B27E-5F19-4C7D-96C1-8364E6BF8079}" srcId="{002B2393-38E2-4723-89F8-3AACA700CB9A}" destId="{18A135DE-89FB-4449-AA65-95C329ACA583}" srcOrd="1" destOrd="0" parTransId="{5CBCCEE8-A5A1-49F9-B339-97ABA3C589CC}" sibTransId="{F59C42C6-65A3-48A2-BB58-90F1C4914EB3}"/>
    <dgm:cxn modelId="{9A78B087-9BAD-4ECC-80F5-131ECDF859F6}" type="presOf" srcId="{06D6AE93-E6A3-4807-94B5-7CF97C20D093}" destId="{D69DC74E-2BBB-400D-A84A-B9FFAB38DDEC}" srcOrd="1" destOrd="0" presId="urn:microsoft.com/office/officeart/2005/8/layout/list1"/>
    <dgm:cxn modelId="{2AB6EE8F-7937-4F4C-92F4-770D4F229E12}" srcId="{06D6AE93-E6A3-4807-94B5-7CF97C20D093}" destId="{013BA9E4-2B95-4749-9A90-AE0B4FCC2061}" srcOrd="2" destOrd="0" parTransId="{DB83EE7E-0AF4-4D62-B6B1-790F09D174DA}" sibTransId="{ADC6D215-1F80-43DD-B1A3-EB7ABCAA4DEB}"/>
    <dgm:cxn modelId="{3A6DD6B7-B786-4F1F-ABAE-7B317990B830}" srcId="{06D6AE93-E6A3-4807-94B5-7CF97C20D093}" destId="{2B2D01EF-B948-4592-AD28-751846B76376}" srcOrd="4" destOrd="0" parTransId="{0ADD42F8-8645-437A-A9B9-AB0CCA9DC12F}" sibTransId="{25A20524-2262-48B2-90D1-D1AD95923AE4}"/>
    <dgm:cxn modelId="{74E5C9C3-DAFF-450E-9F1B-2A84BDCA075E}" type="presOf" srcId="{002B2393-38E2-4723-89F8-3AACA700CB9A}" destId="{AA005C13-1C6E-4337-8FCA-D18A903C36D3}" srcOrd="0" destOrd="0" presId="urn:microsoft.com/office/officeart/2005/8/layout/list1"/>
    <dgm:cxn modelId="{498B6DCD-3FEF-4464-98A8-93C15648406D}" srcId="{06D6AE93-E6A3-4807-94B5-7CF97C20D093}" destId="{F6C9F6C7-681B-446D-B490-E37016B25977}" srcOrd="0" destOrd="0" parTransId="{E225A012-15BC-460A-81F9-A12899B16413}" sibTransId="{3C4F910C-DF7A-462A-A028-E63D6ECA5750}"/>
    <dgm:cxn modelId="{B64BC5D1-063F-414C-B70C-E4A0D6C6CC2A}" type="presOf" srcId="{D6160AAD-BEB1-4A2F-91A1-9EB640CAC567}" destId="{A823C313-521C-4006-AFA6-7B0D00EEDCB5}" srcOrd="0" destOrd="2" presId="urn:microsoft.com/office/officeart/2005/8/layout/list1"/>
    <dgm:cxn modelId="{B28E2FEA-B928-48A7-9DB4-2A25507ADCEB}" type="presOf" srcId="{F6C9F6C7-681B-446D-B490-E37016B25977}" destId="{3820FDB5-1EF6-4B58-9D73-3681D51C60B4}" srcOrd="0" destOrd="0" presId="urn:microsoft.com/office/officeart/2005/8/layout/list1"/>
    <dgm:cxn modelId="{CE3FC0F5-B599-497F-B171-3DBF501CD924}" type="presOf" srcId="{2B2D01EF-B948-4592-AD28-751846B76376}" destId="{3820FDB5-1EF6-4B58-9D73-3681D51C60B4}" srcOrd="0" destOrd="4" presId="urn:microsoft.com/office/officeart/2005/8/layout/list1"/>
    <dgm:cxn modelId="{106CDEB9-0715-4A72-896D-BCFF48667C09}" type="presParOf" srcId="{AA005C13-1C6E-4337-8FCA-D18A903C36D3}" destId="{B43D3C0D-275F-4F45-845A-4604EA468DFB}" srcOrd="0" destOrd="0" presId="urn:microsoft.com/office/officeart/2005/8/layout/list1"/>
    <dgm:cxn modelId="{FB7C8D38-E80D-445A-9628-0160F131C1F9}" type="presParOf" srcId="{B43D3C0D-275F-4F45-845A-4604EA468DFB}" destId="{23982B6C-A3DB-4EC6-9DEC-19D741928039}" srcOrd="0" destOrd="0" presId="urn:microsoft.com/office/officeart/2005/8/layout/list1"/>
    <dgm:cxn modelId="{1665CE6D-14A9-4AF1-9F42-A6E9BC3BBEF1}" type="presParOf" srcId="{B43D3C0D-275F-4F45-845A-4604EA468DFB}" destId="{6DE43A75-DB06-46A5-8018-6D9D35B1989C}" srcOrd="1" destOrd="0" presId="urn:microsoft.com/office/officeart/2005/8/layout/list1"/>
    <dgm:cxn modelId="{EFA5241B-DEAE-4211-8567-A45F8D163938}" type="presParOf" srcId="{AA005C13-1C6E-4337-8FCA-D18A903C36D3}" destId="{6DF46C22-679A-4C9D-B587-9759FD10A4CE}" srcOrd="1" destOrd="0" presId="urn:microsoft.com/office/officeart/2005/8/layout/list1"/>
    <dgm:cxn modelId="{D9C3DF9E-A0FF-425F-8367-1E8F5D16F67A}" type="presParOf" srcId="{AA005C13-1C6E-4337-8FCA-D18A903C36D3}" destId="{A823C313-521C-4006-AFA6-7B0D00EEDCB5}" srcOrd="2" destOrd="0" presId="urn:microsoft.com/office/officeart/2005/8/layout/list1"/>
    <dgm:cxn modelId="{FBF1A27A-8CA9-4930-9D7E-44D0C62E5FE5}" type="presParOf" srcId="{AA005C13-1C6E-4337-8FCA-D18A903C36D3}" destId="{77722E2A-C339-49F3-8406-F808A9E3AAC8}" srcOrd="3" destOrd="0" presId="urn:microsoft.com/office/officeart/2005/8/layout/list1"/>
    <dgm:cxn modelId="{8351A354-CEE6-4749-8766-F60AA75958D1}" type="presParOf" srcId="{AA005C13-1C6E-4337-8FCA-D18A903C36D3}" destId="{EB55D8CE-245A-4362-9B03-F64EFD1811A2}" srcOrd="4" destOrd="0" presId="urn:microsoft.com/office/officeart/2005/8/layout/list1"/>
    <dgm:cxn modelId="{4FF589C8-4338-4C05-94CC-9FC17FEC269C}" type="presParOf" srcId="{EB55D8CE-245A-4362-9B03-F64EFD1811A2}" destId="{EDD9223A-4BCE-4DAA-B87A-A39734F4AAA9}" srcOrd="0" destOrd="0" presId="urn:microsoft.com/office/officeart/2005/8/layout/list1"/>
    <dgm:cxn modelId="{313322BB-3902-4D8F-B10F-BC486E9C15B5}" type="presParOf" srcId="{EB55D8CE-245A-4362-9B03-F64EFD1811A2}" destId="{466D82ED-A3A4-480F-ADDB-F38171C455DA}" srcOrd="1" destOrd="0" presId="urn:microsoft.com/office/officeart/2005/8/layout/list1"/>
    <dgm:cxn modelId="{3EF1D980-8DC1-4B1E-A2D8-6016AA4251B1}" type="presParOf" srcId="{AA005C13-1C6E-4337-8FCA-D18A903C36D3}" destId="{EB76ABAF-7EC5-43B6-B9EA-AF6D9E8AFC3D}" srcOrd="5" destOrd="0" presId="urn:microsoft.com/office/officeart/2005/8/layout/list1"/>
    <dgm:cxn modelId="{C5374A43-1E73-4AF7-BDAE-8510D81189C9}" type="presParOf" srcId="{AA005C13-1C6E-4337-8FCA-D18A903C36D3}" destId="{DAFB4DF8-2A6D-473F-BCA6-563A4E205AFE}" srcOrd="6" destOrd="0" presId="urn:microsoft.com/office/officeart/2005/8/layout/list1"/>
    <dgm:cxn modelId="{F7320531-5C65-4A52-9EEE-103666A055C5}" type="presParOf" srcId="{AA005C13-1C6E-4337-8FCA-D18A903C36D3}" destId="{2360964C-F167-4BB6-A36F-FE4E6AB913DB}" srcOrd="7" destOrd="0" presId="urn:microsoft.com/office/officeart/2005/8/layout/list1"/>
    <dgm:cxn modelId="{5083EB45-32F3-40D7-BC1B-9F7F17CDFA65}" type="presParOf" srcId="{AA005C13-1C6E-4337-8FCA-D18A903C36D3}" destId="{EDFA5334-FD3E-42A6-ADA5-2EFDA2C9CD01}" srcOrd="8" destOrd="0" presId="urn:microsoft.com/office/officeart/2005/8/layout/list1"/>
    <dgm:cxn modelId="{A5136D25-1C1D-4936-AE73-942C429798E6}" type="presParOf" srcId="{EDFA5334-FD3E-42A6-ADA5-2EFDA2C9CD01}" destId="{4B15694E-36DE-4E38-A3D2-7576FFE9DCB9}" srcOrd="0" destOrd="0" presId="urn:microsoft.com/office/officeart/2005/8/layout/list1"/>
    <dgm:cxn modelId="{D3C91422-E5FA-43E3-A0A5-CBF74A7BDB2B}" type="presParOf" srcId="{EDFA5334-FD3E-42A6-ADA5-2EFDA2C9CD01}" destId="{D69DC74E-2BBB-400D-A84A-B9FFAB38DDEC}" srcOrd="1" destOrd="0" presId="urn:microsoft.com/office/officeart/2005/8/layout/list1"/>
    <dgm:cxn modelId="{FD75F34B-A711-4951-8E68-462DE4543CC6}" type="presParOf" srcId="{AA005C13-1C6E-4337-8FCA-D18A903C36D3}" destId="{C5BF59A9-0699-4020-84DB-8DAC00E02C27}" srcOrd="9" destOrd="0" presId="urn:microsoft.com/office/officeart/2005/8/layout/list1"/>
    <dgm:cxn modelId="{6E954C89-512D-4A78-BDB1-4FBA33F57CAB}" type="presParOf" srcId="{AA005C13-1C6E-4337-8FCA-D18A903C36D3}" destId="{3820FDB5-1EF6-4B58-9D73-3681D51C60B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3C313-521C-4006-AFA6-7B0D00EEDCB5}">
      <dsp:nvSpPr>
        <dsp:cNvPr id="0" name=""/>
        <dsp:cNvSpPr/>
      </dsp:nvSpPr>
      <dsp:spPr>
        <a:xfrm>
          <a:off x="0" y="241624"/>
          <a:ext cx="4041512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07" tIns="270764" rIns="41420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500 </a:t>
          </a:r>
          <a:r>
            <a:rPr lang="it-IT" sz="15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train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100 </a:t>
          </a:r>
          <a:r>
            <a:rPr lang="it-IT" sz="1500" kern="1200" dirty="0" err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validation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rPr>
            <a:t>100 test</a:t>
          </a:r>
          <a:endParaRPr lang="en-US" sz="15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n-ea"/>
            <a:cs typeface="+mn-cs"/>
          </a:endParaRPr>
        </a:p>
      </dsp:txBody>
      <dsp:txXfrm>
        <a:off x="0" y="241624"/>
        <a:ext cx="4041512" cy="1102500"/>
      </dsp:txXfrm>
    </dsp:sp>
    <dsp:sp modelId="{6DE43A75-DB06-46A5-8018-6D9D35B1989C}">
      <dsp:nvSpPr>
        <dsp:cNvPr id="0" name=""/>
        <dsp:cNvSpPr/>
      </dsp:nvSpPr>
      <dsp:spPr>
        <a:xfrm>
          <a:off x="277006" y="29248"/>
          <a:ext cx="373586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07" tIns="0" rIns="14120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700 images:</a:t>
          </a:r>
          <a:endParaRPr lang="en-US" sz="1400" kern="1200" dirty="0"/>
        </a:p>
      </dsp:txBody>
      <dsp:txXfrm>
        <a:off x="297181" y="49423"/>
        <a:ext cx="3695515" cy="372930"/>
      </dsp:txXfrm>
    </dsp:sp>
    <dsp:sp modelId="{DAFB4DF8-2A6D-473F-BCA6-563A4E205AFE}">
      <dsp:nvSpPr>
        <dsp:cNvPr id="0" name=""/>
        <dsp:cNvSpPr/>
      </dsp:nvSpPr>
      <dsp:spPr>
        <a:xfrm>
          <a:off x="0" y="1626364"/>
          <a:ext cx="4099418" cy="316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D82ED-A3A4-480F-ADDB-F38171C455DA}">
      <dsp:nvSpPr>
        <dsp:cNvPr id="0" name=""/>
        <dsp:cNvSpPr/>
      </dsp:nvSpPr>
      <dsp:spPr>
        <a:xfrm>
          <a:off x="266847" y="1419724"/>
          <a:ext cx="373586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07" tIns="0" rIns="14120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11 </a:t>
          </a:r>
          <a:r>
            <a:rPr lang="it-IT" sz="1400" kern="1200" dirty="0" err="1"/>
            <a:t>imbalanced</a:t>
          </a:r>
          <a:r>
            <a:rPr lang="it-IT" sz="1400" kern="1200" dirty="0"/>
            <a:t> semantic classes</a:t>
          </a:r>
          <a:endParaRPr lang="en-US" sz="1400" kern="1200" dirty="0"/>
        </a:p>
      </dsp:txBody>
      <dsp:txXfrm>
        <a:off x="287022" y="1439899"/>
        <a:ext cx="3695515" cy="372930"/>
      </dsp:txXfrm>
    </dsp:sp>
    <dsp:sp modelId="{3820FDB5-1EF6-4B58-9D73-3681D51C60B4}">
      <dsp:nvSpPr>
        <dsp:cNvPr id="0" name=""/>
        <dsp:cNvSpPr/>
      </dsp:nvSpPr>
      <dsp:spPr>
        <a:xfrm>
          <a:off x="10780" y="2225408"/>
          <a:ext cx="4048877" cy="17804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07" tIns="270764" rIns="41420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Resizing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Horizontal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flip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Random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rotation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Perspective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distortion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Normalization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(mean and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std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 from </a:t>
          </a:r>
          <a:r>
            <a:rPr lang="it-IT" sz="1500" kern="1200" dirty="0" err="1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ImageNet</a:t>
          </a:r>
          <a:r>
            <a:rPr lang="it-IT" sz="1500" kern="12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+mn-ea"/>
              <a:cs typeface="+mn-cs"/>
            </a:rPr>
            <a:t>)</a:t>
          </a:r>
          <a:endParaRPr lang="en-US" sz="1500" kern="1200" dirty="0">
            <a:solidFill>
              <a:srgbClr val="000000">
                <a:lumMod val="75000"/>
                <a:lumOff val="25000"/>
              </a:srgbClr>
            </a:solidFill>
            <a:latin typeface="Calibri" panose="020F0502020204030204"/>
            <a:ea typeface="+mn-ea"/>
            <a:cs typeface="+mn-cs"/>
          </a:endParaRPr>
        </a:p>
      </dsp:txBody>
      <dsp:txXfrm>
        <a:off x="10780" y="2225408"/>
        <a:ext cx="4048877" cy="1780477"/>
      </dsp:txXfrm>
    </dsp:sp>
    <dsp:sp modelId="{D69DC74E-2BBB-400D-A84A-B9FFAB38DDEC}">
      <dsp:nvSpPr>
        <dsp:cNvPr id="0" name=""/>
        <dsp:cNvSpPr/>
      </dsp:nvSpPr>
      <dsp:spPr>
        <a:xfrm>
          <a:off x="266847" y="2018768"/>
          <a:ext cx="3735865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07" tIns="0" rIns="14120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Applied </a:t>
          </a:r>
          <a:r>
            <a:rPr lang="it-IT" sz="1400" kern="1200" dirty="0" err="1"/>
            <a:t>transformations</a:t>
          </a:r>
          <a:r>
            <a:rPr lang="it-IT" sz="1400" kern="1200" dirty="0"/>
            <a:t>:</a:t>
          </a:r>
          <a:endParaRPr lang="en-US" sz="1400" kern="1200" dirty="0"/>
        </a:p>
      </dsp:txBody>
      <dsp:txXfrm>
        <a:off x="287022" y="2038943"/>
        <a:ext cx="3695515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88B4-CC5A-4FDD-A646-D5F78FB100F7}" type="datetimeFigureOut">
              <a:rPr lang="it-IT" smtClean="0"/>
              <a:t>21/11/2025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D69E7-53DE-4921-A580-C086137AB3A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01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D69E7-53DE-4921-A580-C086137AB3A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3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50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79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234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93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0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5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800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6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50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4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31BA835-12AC-4E8F-955A-EA3F4DE2791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8EE2-9395-7266-CA7D-595C4AA979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Semantic </a:t>
            </a:r>
            <a:r>
              <a:rPr lang="it-IT" dirty="0" err="1"/>
              <a:t>Segmentation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4B8CF-581F-F3F5-9EF7-6B27AF530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Project on the </a:t>
            </a:r>
            <a:r>
              <a:rPr lang="it-IT" dirty="0" err="1"/>
              <a:t>CamVid</a:t>
            </a:r>
            <a:r>
              <a:rPr lang="it-IT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292518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C87F8-3BB0-05DE-5F87-BB89D867D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9384"/>
            <a:ext cx="12192000" cy="12615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F124B-FCE8-154B-06EF-8F66AEE4E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0543"/>
            <a:ext cx="12192000" cy="1260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032C2-7464-164D-0926-4B3054274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365"/>
            <a:ext cx="12192000" cy="1261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E2FB3-8727-93B7-9333-C64DA61EA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524"/>
            <a:ext cx="12192000" cy="12602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5A58E-9F57-464F-4297-A42CBBC82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346"/>
            <a:ext cx="12192000" cy="12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4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AA1D-E6CB-056C-27D5-21085BBF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it-IT" sz="3600" dirty="0" err="1">
                <a:solidFill>
                  <a:srgbClr val="FFFFFF"/>
                </a:solidFill>
              </a:rPr>
              <a:t>Conclusions</a:t>
            </a:r>
            <a:endParaRPr lang="it-IT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6663-7CAA-A00E-3211-343314300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Best model: U-Net with ResNet-50 </a:t>
            </a:r>
            <a:r>
              <a:rPr lang="it-IT" dirty="0" err="1"/>
              <a:t>backbone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Pretrained </a:t>
            </a:r>
            <a:r>
              <a:rPr lang="it-IT" dirty="0" err="1"/>
              <a:t>backbones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Focal</a:t>
            </a:r>
            <a:r>
              <a:rPr lang="it-IT" dirty="0"/>
              <a:t> loss didn’t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desired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Could be </a:t>
            </a:r>
            <a:r>
              <a:rPr lang="it-IT" dirty="0" err="1"/>
              <a:t>interesting</a:t>
            </a:r>
            <a:r>
              <a:rPr lang="it-IT" dirty="0"/>
              <a:t> to try some transformer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small </a:t>
            </a:r>
            <a:r>
              <a:rPr lang="it-IT" dirty="0" err="1"/>
              <a:t>amount</a:t>
            </a:r>
            <a:r>
              <a:rPr lang="it-IT" dirty="0"/>
              <a:t> of data could be a </a:t>
            </a:r>
            <a:r>
              <a:rPr lang="it-IT" dirty="0" err="1"/>
              <a:t>limit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766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D7BF-7E08-A3D5-4D27-53AE20F8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CamVid</a:t>
            </a:r>
            <a:r>
              <a:rPr lang="it-IT" dirty="0"/>
              <a:t> Dataset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9495312-6D42-42DF-1DD2-2E5FFF6EC8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0157461"/>
              </p:ext>
            </p:extLst>
          </p:nvPr>
        </p:nvGraphicFramePr>
        <p:xfrm>
          <a:off x="1170852" y="1737360"/>
          <a:ext cx="5336951" cy="4040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B39D2D5-63A7-9282-3DFE-004655CC4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89" y="2460671"/>
            <a:ext cx="3559447" cy="2126769"/>
          </a:xfrm>
          <a:prstGeom prst="rect">
            <a:avLst/>
          </a:prstGeom>
        </p:spPr>
      </p:pic>
      <p:pic>
        <p:nvPicPr>
          <p:cNvPr id="6" name="Picture 5" descr="A collage of a street with a red and blue street&#10;&#10;AI-generated content may be incorrect.">
            <a:extLst>
              <a:ext uri="{FF2B5EF4-FFF2-40B4-BE49-F238E27FC236}">
                <a16:creationId xmlns:a16="http://schemas.microsoft.com/office/drawing/2014/main" id="{582DE56F-23A5-E55D-E6F2-52611A8FF2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53" y="3032394"/>
            <a:ext cx="3022404" cy="1450753"/>
          </a:xfrm>
          <a:prstGeom prst="rect">
            <a:avLst/>
          </a:prstGeom>
        </p:spPr>
      </p:pic>
      <p:pic>
        <p:nvPicPr>
          <p:cNvPr id="7" name="Picture 6" descr="A collage of a street corner&#10;&#10;AI-generated content may be incorrect.">
            <a:extLst>
              <a:ext uri="{FF2B5EF4-FFF2-40B4-BE49-F238E27FC236}">
                <a16:creationId xmlns:a16="http://schemas.microsoft.com/office/drawing/2014/main" id="{EE96B219-495B-7633-C693-E941A5375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53" y="4587174"/>
            <a:ext cx="3022404" cy="1450753"/>
          </a:xfrm>
          <a:prstGeom prst="rect">
            <a:avLst/>
          </a:prstGeom>
        </p:spPr>
      </p:pic>
      <p:pic>
        <p:nvPicPr>
          <p:cNvPr id="8" name="Picture 7" descr="A comparison of a street and a street&#10;&#10;AI-generated content may be incorrect.">
            <a:extLst>
              <a:ext uri="{FF2B5EF4-FFF2-40B4-BE49-F238E27FC236}">
                <a16:creationId xmlns:a16="http://schemas.microsoft.com/office/drawing/2014/main" id="{6D6A3FE4-8DF0-E769-F74F-B0E2FE5B2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553" y="1477614"/>
            <a:ext cx="3022404" cy="14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7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A7060-4563-CB5D-47D4-548595CEB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Evaluation </a:t>
            </a:r>
            <a:r>
              <a:rPr lang="it-IT" dirty="0" err="1">
                <a:solidFill>
                  <a:schemeClr val="tx1"/>
                </a:solidFill>
              </a:rPr>
              <a:t>metric</a:t>
            </a:r>
            <a:r>
              <a:rPr lang="it-IT" dirty="0">
                <a:solidFill>
                  <a:schemeClr val="tx1"/>
                </a:solidFill>
              </a:rPr>
              <a:t> and </a:t>
            </a:r>
            <a:r>
              <a:rPr lang="it-IT" dirty="0" err="1">
                <a:solidFill>
                  <a:schemeClr val="tx1"/>
                </a:solidFill>
              </a:rPr>
              <a:t>train</a:t>
            </a:r>
            <a:r>
              <a:rPr lang="it-IT" dirty="0">
                <a:solidFill>
                  <a:schemeClr val="tx1"/>
                </a:solidFill>
              </a:rPr>
              <a:t>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E6D65-0118-629E-6D99-FB8B8753E1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4204" y="2023962"/>
                <a:ext cx="6697715" cy="3845131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</a:t>
                </a:r>
                <a:r>
                  <a:rPr lang="it-IT" sz="1500" b="1" dirty="0"/>
                  <a:t>Mean </a:t>
                </a:r>
                <a:r>
                  <a:rPr lang="it-IT" sz="1500" b="1" dirty="0" err="1"/>
                  <a:t>Intersection</a:t>
                </a:r>
                <a:r>
                  <a:rPr lang="it-IT" sz="1500" b="1" dirty="0"/>
                  <a:t> over Union </a:t>
                </a:r>
                <a:r>
                  <a:rPr lang="it-IT" sz="1500" dirty="0"/>
                  <a:t>and per class </a:t>
                </a:r>
                <a:r>
                  <a:rPr lang="it-IT" sz="1500" dirty="0" err="1"/>
                  <a:t>Intersection</a:t>
                </a:r>
                <a:r>
                  <a:rPr lang="it-IT" sz="1500" dirty="0"/>
                  <a:t> over Union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Common </a:t>
                </a:r>
                <a:r>
                  <a:rPr lang="it-IT" sz="1500" dirty="0" err="1"/>
                  <a:t>hyperparameters</a:t>
                </a:r>
                <a:r>
                  <a:rPr lang="it-IT" sz="1500" dirty="0"/>
                  <a:t> for </a:t>
                </a:r>
                <a:r>
                  <a:rPr lang="it-IT" sz="1500" dirty="0" err="1"/>
                  <a:t>comparability</a:t>
                </a:r>
                <a:r>
                  <a:rPr lang="it-IT" sz="1500" dirty="0"/>
                  <a:t>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1500" dirty="0"/>
                  <a:t>Base learning rate of </a:t>
                </a:r>
                <a14:m>
                  <m:oMath xmlns:m="http://schemas.openxmlformats.org/officeDocument/2006/math"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1500" b="0" i="1" smtClean="0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it-IT" sz="1500" dirty="0"/>
                  <a:t>;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it-IT" sz="1500" dirty="0"/>
                  <a:t>Lower </a:t>
                </a:r>
                <a:r>
                  <a:rPr lang="it-IT" sz="1500" dirty="0" err="1"/>
                  <a:t>levels</a:t>
                </a:r>
                <a:r>
                  <a:rPr lang="it-IT" sz="1500" dirty="0"/>
                  <a:t> -&gt; </a:t>
                </a:r>
                <a:r>
                  <a:rPr lang="it-IT" sz="1500" dirty="0" err="1"/>
                  <a:t>smaller</a:t>
                </a:r>
                <a:r>
                  <a:rPr lang="it-IT" sz="1500" dirty="0"/>
                  <a:t> learning rates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1500" dirty="0"/>
                  <a:t>Weight </a:t>
                </a:r>
                <a:r>
                  <a:rPr lang="it-IT" sz="1500" dirty="0" err="1"/>
                  <a:t>decay</a:t>
                </a:r>
                <a:r>
                  <a:rPr lang="it-IT" sz="1500" dirty="0"/>
                  <a:t> of </a:t>
                </a:r>
                <a14:m>
                  <m:oMath xmlns:m="http://schemas.openxmlformats.org/officeDocument/2006/math">
                    <m:r>
                      <a:rPr lang="it-IT" sz="15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15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1500" i="1"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it-IT" sz="1500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1500" dirty="0"/>
                  <a:t>Number of </a:t>
                </a:r>
                <a:r>
                  <a:rPr lang="it-IT" sz="1500" dirty="0" err="1"/>
                  <a:t>epochs</a:t>
                </a:r>
                <a:r>
                  <a:rPr lang="it-IT" sz="1500" dirty="0"/>
                  <a:t> (60)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sz="1500" dirty="0"/>
                  <a:t>Batch size (16 )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Optimizer: </a:t>
                </a:r>
                <a:r>
                  <a:rPr lang="it-IT" sz="1500" dirty="0" err="1"/>
                  <a:t>AdamW</a:t>
                </a:r>
                <a:endParaRPr lang="it-IT" sz="15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Scheduler: Cosine </a:t>
                </a:r>
                <a:r>
                  <a:rPr lang="it-IT" sz="1500" dirty="0" err="1"/>
                  <a:t>Annealing</a:t>
                </a:r>
                <a:endParaRPr lang="it-IT" sz="15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Early </a:t>
                </a:r>
                <a:r>
                  <a:rPr lang="it-IT" sz="1500" dirty="0" err="1"/>
                  <a:t>Stopping</a:t>
                </a:r>
                <a:r>
                  <a:rPr lang="it-IT" sz="1500" dirty="0"/>
                  <a:t>: </a:t>
                </a:r>
                <a:r>
                  <a:rPr lang="it-IT" sz="1500" dirty="0" err="1"/>
                  <a:t>patience</a:t>
                </a:r>
                <a:r>
                  <a:rPr lang="it-IT" sz="1500" dirty="0"/>
                  <a:t> (10), minimum delta (0.001)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500" dirty="0"/>
                  <a:t> </a:t>
                </a:r>
                <a:r>
                  <a:rPr lang="it-IT" sz="1500" dirty="0" err="1"/>
                  <a:t>Logging</a:t>
                </a:r>
                <a:r>
                  <a:rPr lang="it-IT" sz="1500" dirty="0"/>
                  <a:t> in </a:t>
                </a:r>
                <a:r>
                  <a:rPr lang="it-IT" sz="1500" dirty="0" err="1"/>
                  <a:t>WandB</a:t>
                </a:r>
                <a:endParaRPr lang="it-IT" sz="15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it-IT" sz="15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it-IT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E6D65-0118-629E-6D99-FB8B8753E1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4204" y="2023962"/>
                <a:ext cx="6697715" cy="3845131"/>
              </a:xfrm>
              <a:blipFill>
                <a:blip r:embed="rId2"/>
                <a:stretch>
                  <a:fillRect l="-1638" t="-7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01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F5040-CA1F-04B1-87A0-E02FFB75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971" y="523684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U-Net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8E631A-7681-5377-A445-A0E5BDB0E745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Encoder-Decoder architecture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Skip connections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Transposed convolutions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backbones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B761EC0-9945-6E71-6952-74061C329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542100"/>
              </p:ext>
            </p:extLst>
          </p:nvPr>
        </p:nvGraphicFramePr>
        <p:xfrm>
          <a:off x="7654260" y="3471259"/>
          <a:ext cx="4100706" cy="264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343">
                  <a:extLst>
                    <a:ext uri="{9D8B030D-6E8A-4147-A177-3AD203B41FA5}">
                      <a16:colId xmlns:a16="http://schemas.microsoft.com/office/drawing/2014/main" val="2640614576"/>
                    </a:ext>
                  </a:extLst>
                </a:gridCol>
                <a:gridCol w="1402622">
                  <a:extLst>
                    <a:ext uri="{9D8B030D-6E8A-4147-A177-3AD203B41FA5}">
                      <a16:colId xmlns:a16="http://schemas.microsoft.com/office/drawing/2014/main" val="3908280704"/>
                    </a:ext>
                  </a:extLst>
                </a:gridCol>
                <a:gridCol w="1259741">
                  <a:extLst>
                    <a:ext uri="{9D8B030D-6E8A-4147-A177-3AD203B41FA5}">
                      <a16:colId xmlns:a16="http://schemas.microsoft.com/office/drawing/2014/main" val="1182950041"/>
                    </a:ext>
                  </a:extLst>
                </a:gridCol>
              </a:tblGrid>
              <a:tr h="269376">
                <a:tc>
                  <a:txBody>
                    <a:bodyPr/>
                    <a:lstStyle/>
                    <a:p>
                      <a:r>
                        <a:rPr lang="it-IT" sz="1800" dirty="0"/>
                        <a:t>U-Net </a:t>
                      </a:r>
                      <a:r>
                        <a:rPr lang="it-IT" sz="1800" dirty="0" err="1"/>
                        <a:t>backbone</a:t>
                      </a:r>
                      <a:endParaRPr lang="it-IT" sz="1800" dirty="0"/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Parameters (M)</a:t>
                      </a:r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Giga flops</a:t>
                      </a:r>
                    </a:p>
                  </a:txBody>
                  <a:tcPr marL="144456" marR="144456" marT="72228" marB="72228"/>
                </a:tc>
                <a:extLst>
                  <a:ext uri="{0D108BD9-81ED-4DB2-BD59-A6C34878D82A}">
                    <a16:rowId xmlns:a16="http://schemas.microsoft.com/office/drawing/2014/main" val="3299975415"/>
                  </a:ext>
                </a:extLst>
              </a:tr>
              <a:tr h="2693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/>
                        <a:t>Baseline model</a:t>
                      </a:r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31.04</a:t>
                      </a:r>
                      <a:endParaRPr lang="it-IT" sz="1800" dirty="0"/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</a:rPr>
                        <a:t>219.14</a:t>
                      </a:r>
                      <a:endParaRPr lang="it-IT" sz="1800"/>
                    </a:p>
                  </a:txBody>
                  <a:tcPr marL="144456" marR="144456" marT="72228" marB="72228"/>
                </a:tc>
                <a:extLst>
                  <a:ext uri="{0D108BD9-81ED-4DB2-BD59-A6C34878D82A}">
                    <a16:rowId xmlns:a16="http://schemas.microsoft.com/office/drawing/2014/main" val="1175219320"/>
                  </a:ext>
                </a:extLst>
              </a:tr>
              <a:tr h="247947">
                <a:tc>
                  <a:txBody>
                    <a:bodyPr/>
                    <a:lstStyle/>
                    <a:p>
                      <a:r>
                        <a:rPr lang="it-IT" sz="1800"/>
                        <a:t>ResNet-34</a:t>
                      </a:r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</a:rPr>
                        <a:t>38.35</a:t>
                      </a:r>
                      <a:endParaRPr lang="it-IT" sz="1800"/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</a:rPr>
                        <a:t>44.30</a:t>
                      </a:r>
                      <a:endParaRPr lang="it-IT" sz="1800"/>
                    </a:p>
                  </a:txBody>
                  <a:tcPr marL="144456" marR="144456" marT="72228" marB="72228"/>
                </a:tc>
                <a:extLst>
                  <a:ext uri="{0D108BD9-81ED-4DB2-BD59-A6C34878D82A}">
                    <a16:rowId xmlns:a16="http://schemas.microsoft.com/office/drawing/2014/main" val="748253851"/>
                  </a:ext>
                </a:extLst>
              </a:tr>
              <a:tr h="247947">
                <a:tc>
                  <a:txBody>
                    <a:bodyPr/>
                    <a:lstStyle/>
                    <a:p>
                      <a:r>
                        <a:rPr lang="it-IT" sz="1800"/>
                        <a:t>ResNet-50</a:t>
                      </a:r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</a:rPr>
                        <a:t>71.89 </a:t>
                      </a:r>
                      <a:endParaRPr lang="it-IT" sz="1800"/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b="0" kern="1200">
                          <a:solidFill>
                            <a:schemeClr val="dk1"/>
                          </a:solidFill>
                          <a:effectLst/>
                        </a:rPr>
                        <a:t>152.07</a:t>
                      </a:r>
                      <a:endParaRPr lang="it-IT" sz="1800"/>
                    </a:p>
                  </a:txBody>
                  <a:tcPr marL="144456" marR="144456" marT="72228" marB="72228"/>
                </a:tc>
                <a:extLst>
                  <a:ext uri="{0D108BD9-81ED-4DB2-BD59-A6C34878D82A}">
                    <a16:rowId xmlns:a16="http://schemas.microsoft.com/office/drawing/2014/main" val="2157485363"/>
                  </a:ext>
                </a:extLst>
              </a:tr>
              <a:tr h="247947">
                <a:tc>
                  <a:txBody>
                    <a:bodyPr/>
                    <a:lstStyle/>
                    <a:p>
                      <a:r>
                        <a:rPr lang="it-IT" sz="1800" dirty="0"/>
                        <a:t>ResNet-101</a:t>
                      </a:r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90.88 </a:t>
                      </a:r>
                      <a:endParaRPr lang="it-IT" sz="1800" dirty="0"/>
                    </a:p>
                  </a:txBody>
                  <a:tcPr marL="144456" marR="144456" marT="72228" marB="722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>
                          <a:solidFill>
                            <a:schemeClr val="dk1"/>
                          </a:solidFill>
                          <a:effectLst/>
                        </a:rPr>
                        <a:t>171.57 </a:t>
                      </a:r>
                      <a:endParaRPr lang="it-IT" sz="1800" dirty="0"/>
                    </a:p>
                  </a:txBody>
                  <a:tcPr marL="144456" marR="144456" marT="72228" marB="72228"/>
                </a:tc>
                <a:extLst>
                  <a:ext uri="{0D108BD9-81ED-4DB2-BD59-A6C34878D82A}">
                    <a16:rowId xmlns:a16="http://schemas.microsoft.com/office/drawing/2014/main" val="1834727084"/>
                  </a:ext>
                </a:extLst>
              </a:tr>
            </a:tbl>
          </a:graphicData>
        </a:graphic>
      </p:graphicFrame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1C1C0DD7-2517-474F-761E-3D4259A7C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2" y="1690245"/>
            <a:ext cx="5631397" cy="3752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C778DC-F344-A25B-B8DF-5EB80A16254E}"/>
              </a:ext>
            </a:extLst>
          </p:cNvPr>
          <p:cNvSpPr txBox="1"/>
          <p:nvPr/>
        </p:nvSpPr>
        <p:spPr>
          <a:xfrm>
            <a:off x="2938264" y="1254429"/>
            <a:ext cx="177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276261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2F347-1E10-18C0-C2E1-7C46643B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DeepLab V3+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CE74D5-E9B4-E9A2-A5A7-1F6FC39C6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26352"/>
              </p:ext>
            </p:extLst>
          </p:nvPr>
        </p:nvGraphicFramePr>
        <p:xfrm>
          <a:off x="1097280" y="3433864"/>
          <a:ext cx="51102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255">
                  <a:extLst>
                    <a:ext uri="{9D8B030D-6E8A-4147-A177-3AD203B41FA5}">
                      <a16:colId xmlns:a16="http://schemas.microsoft.com/office/drawing/2014/main" val="3099697022"/>
                    </a:ext>
                  </a:extLst>
                </a:gridCol>
                <a:gridCol w="1884922">
                  <a:extLst>
                    <a:ext uri="{9D8B030D-6E8A-4147-A177-3AD203B41FA5}">
                      <a16:colId xmlns:a16="http://schemas.microsoft.com/office/drawing/2014/main" val="348190330"/>
                    </a:ext>
                  </a:extLst>
                </a:gridCol>
                <a:gridCol w="1509086">
                  <a:extLst>
                    <a:ext uri="{9D8B030D-6E8A-4147-A177-3AD203B41FA5}">
                      <a16:colId xmlns:a16="http://schemas.microsoft.com/office/drawing/2014/main" val="3685382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Backbone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Parameters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Giga flops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68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0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ResNet-101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89.75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1780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1DA0A5-4B1D-0038-03AC-5CF0184FE80C}"/>
              </a:ext>
            </a:extLst>
          </p:cNvPr>
          <p:cNvSpPr txBox="1"/>
          <p:nvPr/>
        </p:nvSpPr>
        <p:spPr>
          <a:xfrm>
            <a:off x="1097280" y="1965636"/>
            <a:ext cx="859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Dilated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Atrous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Spatial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Pyramid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Pooling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module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Decoder to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refine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boundaries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F1E594FF-21E4-7A8B-EBCD-BD30684F4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02" y="1965636"/>
            <a:ext cx="5652357" cy="353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8A1-46AC-6A95-239B-9DDFAD0E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U-Net </a:t>
            </a:r>
            <a:r>
              <a:rPr lang="it-IT" dirty="0" err="1"/>
              <a:t>backbones</a:t>
            </a:r>
            <a:r>
              <a:rPr lang="it-IT" dirty="0"/>
              <a:t> </a:t>
            </a:r>
            <a:r>
              <a:rPr lang="it-IT" dirty="0" err="1"/>
              <a:t>comparison</a:t>
            </a:r>
            <a:endParaRPr lang="it-I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BC0FAF-1DEB-B787-70DD-CEE313CF8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04156"/>
              </p:ext>
            </p:extLst>
          </p:nvPr>
        </p:nvGraphicFramePr>
        <p:xfrm>
          <a:off x="285926" y="2245627"/>
          <a:ext cx="1162014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569">
                  <a:extLst>
                    <a:ext uri="{9D8B030D-6E8A-4147-A177-3AD203B41FA5}">
                      <a16:colId xmlns:a16="http://schemas.microsoft.com/office/drawing/2014/main" val="3882074454"/>
                    </a:ext>
                  </a:extLst>
                </a:gridCol>
                <a:gridCol w="972338">
                  <a:extLst>
                    <a:ext uri="{9D8B030D-6E8A-4147-A177-3AD203B41FA5}">
                      <a16:colId xmlns:a16="http://schemas.microsoft.com/office/drawing/2014/main" val="35653772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2737663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9848057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08774320"/>
                    </a:ext>
                  </a:extLst>
                </a:gridCol>
                <a:gridCol w="782317">
                  <a:extLst>
                    <a:ext uri="{9D8B030D-6E8A-4147-A177-3AD203B41FA5}">
                      <a16:colId xmlns:a16="http://schemas.microsoft.com/office/drawing/2014/main" val="2257398422"/>
                    </a:ext>
                  </a:extLst>
                </a:gridCol>
                <a:gridCol w="1056643">
                  <a:extLst>
                    <a:ext uri="{9D8B030D-6E8A-4147-A177-3AD203B41FA5}">
                      <a16:colId xmlns:a16="http://schemas.microsoft.com/office/drawing/2014/main" val="15637365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92027944"/>
                    </a:ext>
                  </a:extLst>
                </a:gridCol>
                <a:gridCol w="640077">
                  <a:extLst>
                    <a:ext uri="{9D8B030D-6E8A-4147-A177-3AD203B41FA5}">
                      <a16:colId xmlns:a16="http://schemas.microsoft.com/office/drawing/2014/main" val="32725523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799824833"/>
                    </a:ext>
                  </a:extLst>
                </a:gridCol>
                <a:gridCol w="741683">
                  <a:extLst>
                    <a:ext uri="{9D8B030D-6E8A-4147-A177-3AD203B41FA5}">
                      <a16:colId xmlns:a16="http://schemas.microsoft.com/office/drawing/2014/main" val="1037779673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025644212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54417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 err="1"/>
                        <a:t>mIoU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Sidewalk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Sign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Pedestrian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Bicyclist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0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0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ResNet-34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ResNet-101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07549"/>
                  </a:ext>
                </a:extLst>
              </a:tr>
            </a:tbl>
          </a:graphicData>
        </a:graphic>
      </p:graphicFrame>
      <p:pic>
        <p:nvPicPr>
          <p:cNvPr id="6" name="Picture 5" descr="A graph of a graph of a loss&#10;&#10;AI-generated content may be incorrect.">
            <a:extLst>
              <a:ext uri="{FF2B5EF4-FFF2-40B4-BE49-F238E27FC236}">
                <a16:creationId xmlns:a16="http://schemas.microsoft.com/office/drawing/2014/main" id="{877A498A-E396-B339-19BC-5B2A25604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36" y="4435814"/>
            <a:ext cx="3471550" cy="1719980"/>
          </a:xfrm>
          <a:prstGeom prst="rect">
            <a:avLst/>
          </a:prstGeom>
        </p:spPr>
      </p:pic>
      <p:pic>
        <p:nvPicPr>
          <p:cNvPr id="8" name="Picture 7" descr="A graph of a graph of a loss&#10;&#10;AI-generated content may be incorrect.">
            <a:extLst>
              <a:ext uri="{FF2B5EF4-FFF2-40B4-BE49-F238E27FC236}">
                <a16:creationId xmlns:a16="http://schemas.microsoft.com/office/drawing/2014/main" id="{EE022483-2FA0-CA13-57FE-DBEC457F7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26" y="4435813"/>
            <a:ext cx="3471550" cy="1719979"/>
          </a:xfrm>
          <a:prstGeom prst="rect">
            <a:avLst/>
          </a:prstGeom>
        </p:spPr>
      </p:pic>
      <p:pic>
        <p:nvPicPr>
          <p:cNvPr id="10" name="Picture 9" descr="A graph of loss and loss&#10;&#10;AI-generated content may be incorrect.">
            <a:extLst>
              <a:ext uri="{FF2B5EF4-FFF2-40B4-BE49-F238E27FC236}">
                <a16:creationId xmlns:a16="http://schemas.microsoft.com/office/drawing/2014/main" id="{3AA0C053-4854-75C8-D569-B01ED1B27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7" y="4435813"/>
            <a:ext cx="3471551" cy="1719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F9347-E3D9-C022-03C3-657F40FAD5F3}"/>
              </a:ext>
            </a:extLst>
          </p:cNvPr>
          <p:cNvSpPr txBox="1"/>
          <p:nvPr/>
        </p:nvSpPr>
        <p:spPr>
          <a:xfrm>
            <a:off x="1867711" y="4099827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ResNet-34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457D6-E578-46C1-E1BA-509005B047EF}"/>
              </a:ext>
            </a:extLst>
          </p:cNvPr>
          <p:cNvSpPr txBox="1"/>
          <p:nvPr/>
        </p:nvSpPr>
        <p:spPr>
          <a:xfrm>
            <a:off x="5258392" y="4085937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ResNet-50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393B7-DE67-5B19-6C71-FA745F8CCE14}"/>
              </a:ext>
            </a:extLst>
          </p:cNvPr>
          <p:cNvSpPr txBox="1"/>
          <p:nvPr/>
        </p:nvSpPr>
        <p:spPr>
          <a:xfrm>
            <a:off x="8773900" y="4102611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ResNet-101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7299E-DE20-DDC2-EC7E-AD8B98607843}"/>
              </a:ext>
            </a:extLst>
          </p:cNvPr>
          <p:cNvSpPr txBox="1"/>
          <p:nvPr/>
        </p:nvSpPr>
        <p:spPr>
          <a:xfrm>
            <a:off x="1097280" y="1806827"/>
            <a:ext cx="716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backbones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418-7DED-D7AE-1AC8-FAD37C7E8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DeepLab </a:t>
            </a:r>
            <a:r>
              <a:rPr lang="it-IT" dirty="0" err="1"/>
              <a:t>backbones</a:t>
            </a:r>
            <a:r>
              <a:rPr lang="it-IT" dirty="0"/>
              <a:t> </a:t>
            </a:r>
            <a:r>
              <a:rPr lang="it-IT" dirty="0" err="1"/>
              <a:t>comparison</a:t>
            </a:r>
            <a:endParaRPr lang="it-IT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0FEAAC-CC1C-E7F3-A725-A5F84CC2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19381"/>
              </p:ext>
            </p:extLst>
          </p:nvPr>
        </p:nvGraphicFramePr>
        <p:xfrm>
          <a:off x="302259" y="2768080"/>
          <a:ext cx="1158748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388207445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35653772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27376637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9848057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808774320"/>
                    </a:ext>
                  </a:extLst>
                </a:gridCol>
                <a:gridCol w="782317">
                  <a:extLst>
                    <a:ext uri="{9D8B030D-6E8A-4147-A177-3AD203B41FA5}">
                      <a16:colId xmlns:a16="http://schemas.microsoft.com/office/drawing/2014/main" val="2257398422"/>
                    </a:ext>
                  </a:extLst>
                </a:gridCol>
                <a:gridCol w="1041402">
                  <a:extLst>
                    <a:ext uri="{9D8B030D-6E8A-4147-A177-3AD203B41FA5}">
                      <a16:colId xmlns:a16="http://schemas.microsoft.com/office/drawing/2014/main" val="1563736517"/>
                    </a:ext>
                  </a:extLst>
                </a:gridCol>
                <a:gridCol w="624841">
                  <a:extLst>
                    <a:ext uri="{9D8B030D-6E8A-4147-A177-3AD203B41FA5}">
                      <a16:colId xmlns:a16="http://schemas.microsoft.com/office/drawing/2014/main" val="2692027944"/>
                    </a:ext>
                  </a:extLst>
                </a:gridCol>
                <a:gridCol w="640077">
                  <a:extLst>
                    <a:ext uri="{9D8B030D-6E8A-4147-A177-3AD203B41FA5}">
                      <a16:colId xmlns:a16="http://schemas.microsoft.com/office/drawing/2014/main" val="3272552387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2799824833"/>
                    </a:ext>
                  </a:extLst>
                </a:gridCol>
                <a:gridCol w="741683">
                  <a:extLst>
                    <a:ext uri="{9D8B030D-6E8A-4147-A177-3AD203B41FA5}">
                      <a16:colId xmlns:a16="http://schemas.microsoft.com/office/drawing/2014/main" val="1037779673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025644212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54417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Model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mIoU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Sky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Building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Pole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Road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Sidewalk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Tree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Sign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Fence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Car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Pedestrian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Bicyclist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0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Best U-Net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0.758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0.299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0.856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/>
                        <a:t>0.74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0.54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0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ResNet-50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0.731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0.936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0.89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0.19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0.961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0.825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0.82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0.54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0.72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0.868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0.54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0.72</a:t>
                      </a:r>
                      <a:endParaRPr lang="it-IT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8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ResNet-101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0.743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0.934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0.895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0.198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0.963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0.836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0.83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0.57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0.725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0.878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0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Pytorch’s-101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0.752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0.936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0.897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0.21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0.83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1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0.737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0.87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/>
                        <a:t>0.54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0.759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541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426167-ECD2-F369-07F8-49A306B7AA3D}"/>
              </a:ext>
            </a:extLst>
          </p:cNvPr>
          <p:cNvSpPr txBox="1"/>
          <p:nvPr/>
        </p:nvSpPr>
        <p:spPr>
          <a:xfrm>
            <a:off x="1097280" y="2052665"/>
            <a:ext cx="748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capacity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improves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it-IT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9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78FD-E1B4-032D-03FD-2CDEFFAD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Pretrained vs. </a:t>
            </a:r>
            <a:r>
              <a:rPr lang="it-IT" dirty="0" err="1"/>
              <a:t>Trained</a:t>
            </a:r>
            <a:r>
              <a:rPr lang="it-IT" dirty="0"/>
              <a:t>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F649-61BF-7A56-4CA6-46194DE3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02700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Pretrained </a:t>
            </a:r>
            <a:r>
              <a:rPr lang="it-IT" dirty="0" err="1"/>
              <a:t>backbones</a:t>
            </a:r>
            <a:r>
              <a:rPr lang="it-IT" dirty="0"/>
              <a:t> have </a:t>
            </a:r>
            <a:r>
              <a:rPr lang="it-IT" dirty="0" err="1"/>
              <a:t>smoother</a:t>
            </a:r>
            <a:r>
              <a:rPr lang="it-IT" dirty="0"/>
              <a:t>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Better performance with pretrained </a:t>
            </a:r>
            <a:r>
              <a:rPr lang="it-IT" dirty="0" err="1"/>
              <a:t>backbones</a:t>
            </a:r>
            <a:endParaRPr lang="it-IT" dirty="0"/>
          </a:p>
        </p:txBody>
      </p:sp>
      <p:pic>
        <p:nvPicPr>
          <p:cNvPr id="4" name="Picture 3" descr="A graph of loss and loss&#10;&#10;AI-generated content may be incorrect.">
            <a:extLst>
              <a:ext uri="{FF2B5EF4-FFF2-40B4-BE49-F238E27FC236}">
                <a16:creationId xmlns:a16="http://schemas.microsoft.com/office/drawing/2014/main" id="{6BF88CFF-45CD-EE80-A012-2635DF31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50" y="3422786"/>
            <a:ext cx="2586705" cy="1281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AF566-D0D3-9887-92AB-2D4192401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51" y="4704369"/>
            <a:ext cx="2586705" cy="12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FC994-66C3-FE5B-E098-023F3518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8" y="3422786"/>
            <a:ext cx="2586706" cy="1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E4C2F3-C7D7-9D3D-8A9C-DAB1FE677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330705"/>
              </p:ext>
            </p:extLst>
          </p:nvPr>
        </p:nvGraphicFramePr>
        <p:xfrm>
          <a:off x="7275006" y="1845734"/>
          <a:ext cx="474089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974">
                  <a:extLst>
                    <a:ext uri="{9D8B030D-6E8A-4147-A177-3AD203B41FA5}">
                      <a16:colId xmlns:a16="http://schemas.microsoft.com/office/drawing/2014/main" val="3538546960"/>
                    </a:ext>
                  </a:extLst>
                </a:gridCol>
                <a:gridCol w="1456252">
                  <a:extLst>
                    <a:ext uri="{9D8B030D-6E8A-4147-A177-3AD203B41FA5}">
                      <a16:colId xmlns:a16="http://schemas.microsoft.com/office/drawing/2014/main" val="3903239875"/>
                    </a:ext>
                  </a:extLst>
                </a:gridCol>
                <a:gridCol w="1335673">
                  <a:extLst>
                    <a:ext uri="{9D8B030D-6E8A-4147-A177-3AD203B41FA5}">
                      <a16:colId xmlns:a16="http://schemas.microsoft.com/office/drawing/2014/main" val="4183467576"/>
                    </a:ext>
                  </a:extLst>
                </a:gridCol>
              </a:tblGrid>
              <a:tr h="290151">
                <a:tc>
                  <a:txBody>
                    <a:bodyPr/>
                    <a:lstStyle/>
                    <a:p>
                      <a:r>
                        <a:rPr lang="it-IT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Pretrained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mIoU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209828"/>
                  </a:ext>
                </a:extLst>
              </a:tr>
              <a:tr h="290151">
                <a:tc>
                  <a:txBody>
                    <a:bodyPr/>
                    <a:lstStyle/>
                    <a:p>
                      <a:r>
                        <a:rPr lang="it-IT" sz="1600" dirty="0"/>
                        <a:t>U-Net ResNet-34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0.5423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706149"/>
                  </a:ext>
                </a:extLst>
              </a:tr>
              <a:tr h="2901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U-Net ResNet-34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47506"/>
                  </a:ext>
                </a:extLst>
              </a:tr>
              <a:tr h="290151">
                <a:tc>
                  <a:txBody>
                    <a:bodyPr/>
                    <a:lstStyle/>
                    <a:p>
                      <a:r>
                        <a:rPr lang="it-IT" sz="1600" dirty="0"/>
                        <a:t>DeepLab V3+ 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0.5941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69968"/>
                  </a:ext>
                </a:extLst>
              </a:tr>
              <a:tr h="290151">
                <a:tc>
                  <a:txBody>
                    <a:bodyPr/>
                    <a:lstStyle/>
                    <a:p>
                      <a:r>
                        <a:rPr lang="it-IT" sz="1600" dirty="0"/>
                        <a:t>DeepLab V3+ 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0.7316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073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494145-AD5B-3E1F-58E4-81100DBD0972}"/>
              </a:ext>
            </a:extLst>
          </p:cNvPr>
          <p:cNvSpPr txBox="1"/>
          <p:nvPr/>
        </p:nvSpPr>
        <p:spPr>
          <a:xfrm>
            <a:off x="2176919" y="3069044"/>
            <a:ext cx="153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DeepLab V3+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BE94-0AF5-2CB9-82CF-7EC46DE614B4}"/>
              </a:ext>
            </a:extLst>
          </p:cNvPr>
          <p:cNvSpPr txBox="1"/>
          <p:nvPr/>
        </p:nvSpPr>
        <p:spPr>
          <a:xfrm>
            <a:off x="5250635" y="3069044"/>
            <a:ext cx="85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D8962-0788-3BDC-B4DA-61DCEEBD356D}"/>
              </a:ext>
            </a:extLst>
          </p:cNvPr>
          <p:cNvSpPr txBox="1"/>
          <p:nvPr/>
        </p:nvSpPr>
        <p:spPr>
          <a:xfrm>
            <a:off x="241161" y="3928905"/>
            <a:ext cx="12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Pretrained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6323C-DCD3-6DCF-0CB3-4294E8EEB87F}"/>
              </a:ext>
            </a:extLst>
          </p:cNvPr>
          <p:cNvSpPr txBox="1"/>
          <p:nvPr/>
        </p:nvSpPr>
        <p:spPr>
          <a:xfrm>
            <a:off x="165798" y="5159847"/>
            <a:ext cx="140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scratch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1E5C58-1D5A-44ED-A4F5-00EA2F9F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7" y="4704369"/>
            <a:ext cx="2586705" cy="128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76647-D34B-350A-C982-DD2A77EC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it-IT" dirty="0" err="1"/>
              <a:t>Focal</a:t>
            </a:r>
            <a:r>
              <a:rPr lang="it-IT" dirty="0"/>
              <a:t> loss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6F4BB-E0AB-AE8F-E478-3BA1ED153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𝑊𝐵𝐹𝐿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dirty="0" err="1"/>
                  <a:t>Tested</a:t>
                </a:r>
                <a:r>
                  <a:rPr lang="it-IT" dirty="0"/>
                  <a:t> on the best </a:t>
                </a:r>
                <a:r>
                  <a:rPr lang="it-IT" dirty="0" err="1"/>
                  <a:t>performing</a:t>
                </a:r>
                <a:r>
                  <a:rPr lang="it-IT" dirty="0"/>
                  <a:t> model – U-Net with ResNet-50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Alpha weights: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 err="1"/>
                  <a:t>Median</a:t>
                </a:r>
                <a:r>
                  <a:rPr lang="it-IT" dirty="0"/>
                  <a:t> frequency balancing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it-IT" dirty="0" err="1"/>
                  <a:t>Normalizing</a:t>
                </a:r>
                <a:r>
                  <a:rPr lang="it-IT" dirty="0"/>
                  <a:t> with max inverse frequency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dirty="0" err="1"/>
                  <a:t>Worse</a:t>
                </a:r>
                <a:r>
                  <a:rPr lang="it-IT" dirty="0"/>
                  <a:t> performance overall </a:t>
                </a:r>
                <a:r>
                  <a:rPr lang="it-IT" dirty="0" err="1"/>
                  <a:t>than</a:t>
                </a:r>
                <a:r>
                  <a:rPr lang="it-IT" dirty="0"/>
                  <a:t> standard cross-</a:t>
                </a:r>
                <a:r>
                  <a:rPr lang="it-IT" dirty="0" err="1"/>
                  <a:t>entropy</a:t>
                </a:r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dirty="0" err="1"/>
                  <a:t>Minority</a:t>
                </a:r>
                <a:r>
                  <a:rPr lang="it-IT" dirty="0"/>
                  <a:t> classes are </a:t>
                </a:r>
                <a:r>
                  <a:rPr lang="it-IT" dirty="0" err="1"/>
                  <a:t>closer</a:t>
                </a:r>
                <a:r>
                  <a:rPr lang="it-IT" dirty="0"/>
                  <a:t> in performance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majority</a:t>
                </a:r>
                <a:r>
                  <a:rPr lang="it-IT" dirty="0"/>
                  <a:t> ones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6F4BB-E0AB-AE8F-E478-3BA1ED153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4769" y="2198914"/>
                <a:ext cx="6574973" cy="3670180"/>
              </a:xfrm>
              <a:blipFill>
                <a:blip r:embed="rId2"/>
                <a:stretch>
                  <a:fillRect l="-2224" t="-1495" r="-16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5D1E4E-B0FE-6F0F-22FB-3916B0731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302829"/>
              </p:ext>
            </p:extLst>
          </p:nvPr>
        </p:nvGraphicFramePr>
        <p:xfrm>
          <a:off x="436880" y="3799840"/>
          <a:ext cx="4216758" cy="1185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34">
                  <a:extLst>
                    <a:ext uri="{9D8B030D-6E8A-4147-A177-3AD203B41FA5}">
                      <a16:colId xmlns:a16="http://schemas.microsoft.com/office/drawing/2014/main" val="1920978305"/>
                    </a:ext>
                  </a:extLst>
                </a:gridCol>
                <a:gridCol w="413733">
                  <a:extLst>
                    <a:ext uri="{9D8B030D-6E8A-4147-A177-3AD203B41FA5}">
                      <a16:colId xmlns:a16="http://schemas.microsoft.com/office/drawing/2014/main" val="865763617"/>
                    </a:ext>
                  </a:extLst>
                </a:gridCol>
                <a:gridCol w="413733">
                  <a:extLst>
                    <a:ext uri="{9D8B030D-6E8A-4147-A177-3AD203B41FA5}">
                      <a16:colId xmlns:a16="http://schemas.microsoft.com/office/drawing/2014/main" val="2990861286"/>
                    </a:ext>
                  </a:extLst>
                </a:gridCol>
                <a:gridCol w="526354">
                  <a:extLst>
                    <a:ext uri="{9D8B030D-6E8A-4147-A177-3AD203B41FA5}">
                      <a16:colId xmlns:a16="http://schemas.microsoft.com/office/drawing/2014/main" val="1666854289"/>
                    </a:ext>
                  </a:extLst>
                </a:gridCol>
                <a:gridCol w="413733">
                  <a:extLst>
                    <a:ext uri="{9D8B030D-6E8A-4147-A177-3AD203B41FA5}">
                      <a16:colId xmlns:a16="http://schemas.microsoft.com/office/drawing/2014/main" val="1165407032"/>
                    </a:ext>
                  </a:extLst>
                </a:gridCol>
                <a:gridCol w="413733">
                  <a:extLst>
                    <a:ext uri="{9D8B030D-6E8A-4147-A177-3AD203B41FA5}">
                      <a16:colId xmlns:a16="http://schemas.microsoft.com/office/drawing/2014/main" val="1306734199"/>
                    </a:ext>
                  </a:extLst>
                </a:gridCol>
                <a:gridCol w="656757">
                  <a:extLst>
                    <a:ext uri="{9D8B030D-6E8A-4147-A177-3AD203B41FA5}">
                      <a16:colId xmlns:a16="http://schemas.microsoft.com/office/drawing/2014/main" val="262207229"/>
                    </a:ext>
                  </a:extLst>
                </a:gridCol>
                <a:gridCol w="532281">
                  <a:extLst>
                    <a:ext uri="{9D8B030D-6E8A-4147-A177-3AD203B41FA5}">
                      <a16:colId xmlns:a16="http://schemas.microsoft.com/office/drawing/2014/main" val="2690923858"/>
                    </a:ext>
                  </a:extLst>
                </a:gridCol>
              </a:tblGrid>
              <a:tr h="228203">
                <a:tc>
                  <a:txBody>
                    <a:bodyPr/>
                    <a:lstStyle/>
                    <a:p>
                      <a:r>
                        <a:rPr lang="it-IT" sz="1000"/>
                        <a:t>Loss function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mIoU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Sky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Building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Rode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Pole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Pedestrian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Bicyclist</a:t>
                      </a:r>
                    </a:p>
                  </a:txBody>
                  <a:tcPr marL="40497" marR="40497" marT="20248" marB="20248"/>
                </a:tc>
                <a:extLst>
                  <a:ext uri="{0D108BD9-81ED-4DB2-BD59-A6C34878D82A}">
                    <a16:rowId xmlns:a16="http://schemas.microsoft.com/office/drawing/2014/main" val="1478268442"/>
                  </a:ext>
                </a:extLst>
              </a:tr>
              <a:tr h="228203">
                <a:tc>
                  <a:txBody>
                    <a:bodyPr/>
                    <a:lstStyle/>
                    <a:p>
                      <a:r>
                        <a:rPr lang="it-IT" sz="1000"/>
                        <a:t>Cross entropy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0.757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 dirty="0"/>
                        <a:t>0.94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0.968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0.29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0.546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0.703</a:t>
                      </a:r>
                    </a:p>
                  </a:txBody>
                  <a:tcPr marL="40497" marR="40497" marT="20248" marB="20248"/>
                </a:tc>
                <a:extLst>
                  <a:ext uri="{0D108BD9-81ED-4DB2-BD59-A6C34878D82A}">
                    <a16:rowId xmlns:a16="http://schemas.microsoft.com/office/drawing/2014/main" val="857434690"/>
                  </a:ext>
                </a:extLst>
              </a:tr>
              <a:tr h="383794">
                <a:tc>
                  <a:txBody>
                    <a:bodyPr/>
                    <a:lstStyle/>
                    <a:p>
                      <a:r>
                        <a:rPr lang="it-IT" sz="1000" dirty="0" err="1"/>
                        <a:t>Median</a:t>
                      </a:r>
                      <a:r>
                        <a:rPr lang="it-IT" sz="1000" dirty="0"/>
                        <a:t> frequency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0.704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0.908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0.84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0.925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0.282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0.551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0.701</a:t>
                      </a:r>
                    </a:p>
                  </a:txBody>
                  <a:tcPr marL="40497" marR="40497" marT="20248" marB="20248"/>
                </a:tc>
                <a:extLst>
                  <a:ext uri="{0D108BD9-81ED-4DB2-BD59-A6C34878D82A}">
                    <a16:rowId xmlns:a16="http://schemas.microsoft.com/office/drawing/2014/main" val="887491811"/>
                  </a:ext>
                </a:extLst>
              </a:tr>
              <a:tr h="228203">
                <a:tc>
                  <a:txBody>
                    <a:bodyPr/>
                    <a:lstStyle/>
                    <a:p>
                      <a:r>
                        <a:rPr lang="it-IT" sz="1000"/>
                        <a:t>Max frequency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0.705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0.910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0.84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0.926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0.24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/>
                        <a:t>0.523</a:t>
                      </a:r>
                    </a:p>
                  </a:txBody>
                  <a:tcPr marL="40497" marR="40497" marT="20248" marB="20248"/>
                </a:tc>
                <a:tc>
                  <a:txBody>
                    <a:bodyPr/>
                    <a:lstStyle/>
                    <a:p>
                      <a:r>
                        <a:rPr lang="it-IT" sz="1000" dirty="0"/>
                        <a:t>0.712</a:t>
                      </a:r>
                    </a:p>
                  </a:txBody>
                  <a:tcPr marL="40497" marR="40497" marT="20248" marB="20248"/>
                </a:tc>
                <a:extLst>
                  <a:ext uri="{0D108BD9-81ED-4DB2-BD59-A6C34878D82A}">
                    <a16:rowId xmlns:a16="http://schemas.microsoft.com/office/drawing/2014/main" val="896534090"/>
                  </a:ext>
                </a:extLst>
              </a:tr>
            </a:tbl>
          </a:graphicData>
        </a:graphic>
      </p:graphicFrame>
      <p:pic>
        <p:nvPicPr>
          <p:cNvPr id="6" name="Picture 5" descr="A diagram of a number of numbers and graphs&#10;&#10;AI-generated content may be incorrect.">
            <a:extLst>
              <a:ext uri="{FF2B5EF4-FFF2-40B4-BE49-F238E27FC236}">
                <a16:creationId xmlns:a16="http://schemas.microsoft.com/office/drawing/2014/main" id="{A6C55429-F8FC-8862-0572-D4E736159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7" y="1329030"/>
            <a:ext cx="3512146" cy="22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48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530</TotalTime>
  <Words>513</Words>
  <Application>Microsoft Office PowerPoint</Application>
  <PresentationFormat>Widescreen</PresentationFormat>
  <Paragraphs>265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Cambria Math</vt:lpstr>
      <vt:lpstr>Retrospect</vt:lpstr>
      <vt:lpstr>Semantic Segmentation</vt:lpstr>
      <vt:lpstr>CamVid Dataset</vt:lpstr>
      <vt:lpstr>Evaluation metric and train procedure</vt:lpstr>
      <vt:lpstr>U-Net</vt:lpstr>
      <vt:lpstr>DeepLab V3+ </vt:lpstr>
      <vt:lpstr>U-Net backbones comparison</vt:lpstr>
      <vt:lpstr>DeepLab backbones comparison</vt:lpstr>
      <vt:lpstr>Pretrained vs. Trained from scratch</vt:lpstr>
      <vt:lpstr>Focal loss</vt:lpstr>
      <vt:lpstr>PowerPoint Presentation</vt:lpstr>
      <vt:lpstr>Conclusions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Tomaž Cotič</dc:creator>
  <cp:lastModifiedBy>Tomaž Cotič</cp:lastModifiedBy>
  <cp:revision>9</cp:revision>
  <dcterms:created xsi:type="dcterms:W3CDTF">2025-11-11T09:15:33Z</dcterms:created>
  <dcterms:modified xsi:type="dcterms:W3CDTF">2025-11-21T09:43:19Z</dcterms:modified>
</cp:coreProperties>
</file>